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01A1BF-706C-2642-9B3E-F34EA37CEF35}" type="datetimeFigureOut">
              <a:rPr lang="en-US"/>
              <a:pPr>
                <a:defRPr/>
              </a:pPr>
              <a:t>15/11/2017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1861D2-2C95-D846-A464-632A4C7C6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9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004963-E0D3-7141-A5F7-9BBCE499E52E}" type="datetimeFigureOut">
              <a:rPr lang="en-US"/>
              <a:pPr>
                <a:defRPr/>
              </a:pPr>
              <a:t>15/11/2017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87CC67-D5D6-F74B-97CF-AFD9AEB9D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5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165C49-A99F-1441-802F-BBE89D90D8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5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TIONAL-PRESENTATION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9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8E0D-17DA-C645-882A-767BED5E4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8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841D-FE5A-4442-92D8-6380C9336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9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08BC-8764-894F-B998-2E0C989C5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5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DA73-95B7-8A42-8FE5-5086A323A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ISSIO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52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838A-7F8F-7644-AA3D-84E7474BC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43CE-197D-674D-A1E6-49E1AD71E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8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BCCF-5BA2-0745-B11E-726C6E4BD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8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C1B1-465E-D64C-87D8-8F2306B1E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6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5AE8-8585-C344-AA60-CDEAB9FA2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8F7C-4D34-494B-98F9-A1C865DDA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6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B544-D2FF-1F49-827E-92C1D3974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SIDE SLID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>
                    <a:tint val="75000"/>
                  </a:schemeClr>
                </a:solidFill>
                <a:latin typeface="Frutiger LT Std 55 Roman"/>
                <a:ea typeface="+mn-ea"/>
                <a:cs typeface="Frutiger LT Std 55 Roman"/>
              </a:defRPr>
            </a:lvl1pPr>
          </a:lstStyle>
          <a:p>
            <a:pPr>
              <a:defRPr/>
            </a:pPr>
            <a:fld id="{3FFC132F-4983-8D40-8278-42CF94B18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Frutiger LT Std 65 Bold"/>
          <a:ea typeface="ＭＳ Ｐゴシック" charset="0"/>
          <a:cs typeface="Frutiger LT Std 65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utiger LT Std 65 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utiger LT Std 65 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utiger LT Std 65 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utiger LT Std 65 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utiger LT Std 65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utiger LT Std 65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utiger LT Std 65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utiger LT Std 65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utiger LT Std 55 Roman"/>
          <a:ea typeface="ＭＳ Ｐゴシック" charset="0"/>
          <a:cs typeface="Frutiger LT Std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utiger LT Std 55 Roman"/>
          <a:ea typeface="ＭＳ Ｐゴシック" charset="0"/>
          <a:cs typeface="Frutiger LT Std 55 Roman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utiger LT Std 55 Roman"/>
          <a:ea typeface="ＭＳ Ｐゴシック" charset="0"/>
          <a:cs typeface="Frutiger LT Std 55 Roman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utiger LT Std 55 Roman"/>
          <a:ea typeface="ＭＳ Ｐゴシック" charset="0"/>
          <a:cs typeface="Frutiger LT Std 55 Roman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utiger LT Std 55 Roman"/>
          <a:ea typeface="ＭＳ Ｐゴシック" charset="0"/>
          <a:cs typeface="Frutiger LT Std 55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/>
          <p:cNvSpPr txBox="1">
            <a:spLocks noChangeArrowheads="1"/>
          </p:cNvSpPr>
          <p:nvPr/>
        </p:nvSpPr>
        <p:spPr bwMode="auto">
          <a:xfrm>
            <a:off x="2364509" y="2357438"/>
            <a:ext cx="66001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5000" dirty="0">
                <a:solidFill>
                  <a:srgbClr val="FFFFFF"/>
                </a:solidFill>
                <a:latin typeface="Frutiger LT Std 57 Cn" charset="0"/>
                <a:ea typeface="Frutiger LT Std 57 Cn" charset="0"/>
                <a:cs typeface="Frutiger LT Std 57 Cn" charset="0"/>
              </a:rPr>
              <a:t>Defined Benefit Pension Plan Funding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7709" y="449580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Frutiger LT Std 55 Roman"/>
                <a:ea typeface="ＭＳ Ｐゴシック" charset="0"/>
                <a:cs typeface="Frutiger LT Std 55 Roman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Frutiger LT Std 55 Roman"/>
                <a:ea typeface="ＭＳ Ｐゴシック" charset="0"/>
                <a:cs typeface="Frutiger LT Std 55 Roman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utiger LT Std 55 Roman"/>
                <a:ea typeface="ＭＳ Ｐゴシック" charset="0"/>
                <a:cs typeface="Frutiger LT Std 55 Roman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Frutiger LT Std 55 Roman"/>
                <a:ea typeface="ＭＳ Ｐゴシック" charset="0"/>
                <a:cs typeface="Frutiger LT Std 55 Roman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Frutiger LT Std 55 Roman"/>
                <a:ea typeface="ＭＳ Ｐゴシック" charset="0"/>
                <a:cs typeface="Frutiger LT Std 55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By John Abraham,</a:t>
            </a:r>
          </a:p>
          <a:p>
            <a:pPr marL="0" indent="0" algn="ctr">
              <a:buNone/>
            </a:pPr>
            <a:r>
              <a:rPr lang="en-US" sz="2400" dirty="0"/>
              <a:t>Director, Center for Workers’ Benefits and Capital Strategies, AFT</a:t>
            </a:r>
          </a:p>
          <a:p>
            <a:pPr marL="0" indent="0" algn="ctr">
              <a:buNone/>
            </a:pPr>
            <a:r>
              <a:rPr lang="en-US" sz="2400" dirty="0"/>
              <a:t>November 15,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Actuarial Cost Timeline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3276600"/>
            <a:ext cx="7467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3429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 25 </a:t>
            </a:r>
          </a:p>
          <a:p>
            <a:r>
              <a:rPr lang="en-US" dirty="0"/>
              <a:t>100 employees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3461266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 40 </a:t>
            </a:r>
          </a:p>
          <a:p>
            <a:r>
              <a:rPr lang="en-US" dirty="0"/>
              <a:t>10 leave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1531" y="3397010"/>
            <a:ext cx="1423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 65; 85 live to 65 and each get $13,500 =</a:t>
            </a:r>
          </a:p>
          <a:p>
            <a:r>
              <a:rPr lang="en-US" dirty="0"/>
              <a:t>$1,147,500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5800" y="30480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31845" y="3031867"/>
            <a:ext cx="0" cy="397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48600" y="3048000"/>
            <a:ext cx="0" cy="413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4038600" y="4352330"/>
            <a:ext cx="3082636" cy="1057870"/>
          </a:xfrm>
          <a:prstGeom prst="bentConnector3">
            <a:avLst>
              <a:gd name="adj1" fmla="val -33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15200" y="5022273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live to 65 and  each get $6,000 = $48,000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34200" y="1600200"/>
            <a:ext cx="1931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Actuary estimates how to fund a total benefit of $1,195,500, due in 40 years</a:t>
            </a:r>
          </a:p>
        </p:txBody>
      </p:sp>
      <p:sp>
        <p:nvSpPr>
          <p:cNvPr id="37" name="Left Brace 36"/>
          <p:cNvSpPr/>
          <p:nvPr/>
        </p:nvSpPr>
        <p:spPr>
          <a:xfrm>
            <a:off x="5891964" y="1600200"/>
            <a:ext cx="1011755" cy="1600200"/>
          </a:xfrm>
          <a:prstGeom prst="leftBrace">
            <a:avLst>
              <a:gd name="adj1" fmla="val 16433"/>
              <a:gd name="adj2" fmla="val 505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733800" y="1600200"/>
            <a:ext cx="2158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Q:  How much is to be paid into the fund each year to attain $1,195,500 in 40 years?</a:t>
            </a:r>
          </a:p>
        </p:txBody>
      </p:sp>
    </p:spTree>
    <p:extLst>
      <p:ext uri="{BB962C8B-B14F-4D97-AF65-F5344CB8AC3E}">
        <p14:creationId xmlns:p14="http://schemas.microsoft.com/office/powerpoint/2010/main" val="424742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Actuarial Costing </a:t>
            </a:r>
            <a:r>
              <a:rPr lang="en-US" i="1" dirty="0"/>
              <a:t>cont.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we assume a 6% rate of return on contributions, and consult a financial table, titled “Future Value of an Ordinary Annuity,” we find 154.7620 at the intersection of 6% and 40 years. Dividing $1,195,500 by 154.7620 equals a contribution of </a:t>
            </a:r>
            <a:r>
              <a:rPr lang="en-US" u="sng" dirty="0"/>
              <a:t>$7,725 per year </a:t>
            </a:r>
          </a:p>
          <a:p>
            <a:r>
              <a:rPr lang="en-US" dirty="0"/>
              <a:t>Alternatively, a financial calculator inputs of:   FV $1,195,500, N 40, I 6% = PMT of </a:t>
            </a:r>
            <a:r>
              <a:rPr lang="en-US" u="sng" dirty="0"/>
              <a:t>$7,725 per year  </a:t>
            </a:r>
          </a:p>
        </p:txBody>
      </p:sp>
    </p:spTree>
    <p:extLst>
      <p:ext uri="{BB962C8B-B14F-4D97-AF65-F5344CB8AC3E}">
        <p14:creationId xmlns:p14="http://schemas.microsoft.com/office/powerpoint/2010/main" val="109238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52450"/>
            <a:ext cx="90106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269832" y="5867400"/>
            <a:ext cx="826168" cy="304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Actuarial Assumptions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Age of retirement</a:t>
            </a:r>
          </a:p>
          <a:p>
            <a:r>
              <a:rPr lang="en-US" dirty="0"/>
              <a:t>Rate of return on investments (  ROR   Cont.) </a:t>
            </a:r>
          </a:p>
          <a:p>
            <a:r>
              <a:rPr lang="en-US" dirty="0"/>
              <a:t>Turnover rates</a:t>
            </a:r>
          </a:p>
          <a:p>
            <a:r>
              <a:rPr lang="en-US" dirty="0"/>
              <a:t>Mortality rates</a:t>
            </a:r>
          </a:p>
          <a:p>
            <a:r>
              <a:rPr lang="en-US" dirty="0"/>
              <a:t>Annual inflation rate</a:t>
            </a:r>
          </a:p>
          <a:p>
            <a:r>
              <a:rPr lang="en-US" dirty="0"/>
              <a:t>Annual wage increases</a:t>
            </a:r>
          </a:p>
          <a:p>
            <a:r>
              <a:rPr lang="en-US" dirty="0"/>
              <a:t>Disability rates</a:t>
            </a:r>
          </a:p>
          <a:p>
            <a:r>
              <a:rPr lang="en-US" dirty="0"/>
              <a:t>Percent of retirees electing J&amp;S option	</a:t>
            </a:r>
          </a:p>
          <a:p>
            <a:r>
              <a:rPr lang="en-US" dirty="0"/>
              <a:t>Life expectancy after retirement (DB benefit) </a:t>
            </a:r>
          </a:p>
        </p:txBody>
      </p:sp>
      <p:sp>
        <p:nvSpPr>
          <p:cNvPr id="4" name="Chevron 3"/>
          <p:cNvSpPr/>
          <p:nvPr/>
        </p:nvSpPr>
        <p:spPr>
          <a:xfrm>
            <a:off x="239" y="4902648"/>
            <a:ext cx="356616" cy="3551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3999" y="5391411"/>
            <a:ext cx="356616" cy="3360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7819" y="4391526"/>
            <a:ext cx="341456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062640" y="2067266"/>
            <a:ext cx="1905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7819" y="5954148"/>
            <a:ext cx="388977" cy="3947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4981" y="3886200"/>
            <a:ext cx="325633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10800000">
            <a:off x="7209680" y="2067266"/>
            <a:ext cx="1905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96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Actuarial Cost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Our example shows that if we set aside $7,725/year and earn 6% each year for 40 years we will have a balance of $1,195,500 when our workforce turns 65—exactly what is needed!</a:t>
            </a:r>
          </a:p>
          <a:p>
            <a:r>
              <a:rPr lang="en-US" dirty="0"/>
              <a:t>However, there are other ways to prefund a pension over 40 years—besides level $ cont.</a:t>
            </a:r>
          </a:p>
          <a:p>
            <a:pPr lvl="1"/>
            <a:r>
              <a:rPr lang="en-US" dirty="0"/>
              <a:t>Step down funding</a:t>
            </a:r>
          </a:p>
          <a:p>
            <a:pPr lvl="1"/>
            <a:r>
              <a:rPr lang="en-US" dirty="0"/>
              <a:t>Step up funding</a:t>
            </a:r>
          </a:p>
          <a:p>
            <a:pPr lvl="1"/>
            <a:r>
              <a:rPr lang="en-US" dirty="0"/>
              <a:t>Level percent of pay funding</a:t>
            </a:r>
          </a:p>
          <a:p>
            <a:pPr lvl="1"/>
            <a:r>
              <a:rPr lang="en-US" dirty="0"/>
              <a:t>Lump sum funding</a:t>
            </a:r>
          </a:p>
        </p:txBody>
      </p:sp>
    </p:spTree>
    <p:extLst>
      <p:ext uri="{BB962C8B-B14F-4D97-AF65-F5344CB8AC3E}">
        <p14:creationId xmlns:p14="http://schemas.microsoft.com/office/powerpoint/2010/main" val="288595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Actuarial funding Methods </a:t>
            </a:r>
            <a:r>
              <a:rPr lang="en-US" i="1" dirty="0"/>
              <a:t>cont.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6764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5867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625241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TIME/YEARS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2860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Dollars or % of pay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848600" y="5715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3300" y="606774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years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453" y="588307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YEARS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43000" y="1676400"/>
            <a:ext cx="6705600" cy="396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3000" y="1371600"/>
            <a:ext cx="6629400" cy="434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90600" y="41148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38400" y="15240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down  Funding </a:t>
            </a:r>
          </a:p>
        </p:txBody>
      </p:sp>
      <p:sp>
        <p:nvSpPr>
          <p:cNvPr id="22" name="Curved Left Arrow 21"/>
          <p:cNvSpPr/>
          <p:nvPr/>
        </p:nvSpPr>
        <p:spPr>
          <a:xfrm>
            <a:off x="2963779" y="2382253"/>
            <a:ext cx="228600" cy="304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1524000"/>
            <a:ext cx="1219200" cy="85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</a:t>
            </a:r>
            <a:r>
              <a:rPr lang="en-US" dirty="0"/>
              <a:t> Up funding</a:t>
            </a:r>
          </a:p>
        </p:txBody>
      </p:sp>
      <p:sp>
        <p:nvSpPr>
          <p:cNvPr id="24" name="Curved Right Arrow 23"/>
          <p:cNvSpPr/>
          <p:nvPr/>
        </p:nvSpPr>
        <p:spPr>
          <a:xfrm>
            <a:off x="5105400" y="2447331"/>
            <a:ext cx="381000" cy="3003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6737" y="2971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$ or % of pay funding</a:t>
            </a:r>
          </a:p>
        </p:txBody>
      </p:sp>
      <p:sp>
        <p:nvSpPr>
          <p:cNvPr id="26" name="Curved Right Arrow 25"/>
          <p:cNvSpPr/>
          <p:nvPr/>
        </p:nvSpPr>
        <p:spPr>
          <a:xfrm>
            <a:off x="5989320" y="3619500"/>
            <a:ext cx="365760" cy="457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053" y="6076131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Lump sum funding $116,229 at start</a:t>
            </a:r>
          </a:p>
        </p:txBody>
      </p:sp>
    </p:spTree>
    <p:extLst>
      <p:ext uri="{BB962C8B-B14F-4D97-AF65-F5344CB8AC3E}">
        <p14:creationId xmlns:p14="http://schemas.microsoft.com/office/powerpoint/2010/main" val="250229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Accounting for Actuarial Gains/Losses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Invariably economic and demographic assumptions will prove to be inaccurate</a:t>
            </a:r>
          </a:p>
          <a:p>
            <a:r>
              <a:rPr lang="en-US" dirty="0"/>
              <a:t>What if the plan earned 9% ROR instead of the assumed 6% in the example? </a:t>
            </a:r>
          </a:p>
          <a:p>
            <a:pPr lvl="1"/>
            <a:r>
              <a:rPr lang="en-US" dirty="0"/>
              <a:t>The unexpected increase produces and actuarial gain</a:t>
            </a:r>
          </a:p>
          <a:p>
            <a:r>
              <a:rPr lang="en-US" dirty="0"/>
              <a:t>What if at age 40 only 5 employees leave instead of 10?</a:t>
            </a:r>
          </a:p>
          <a:p>
            <a:pPr lvl="1"/>
            <a:r>
              <a:rPr lang="en-US" dirty="0"/>
              <a:t>This change produces an actuarial loss, as more people will get a benefit at age 65 than expected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1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Actuarial Cost Methods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goal of the prefunding actuarial cost methods is to produce a reasonable cost pattern over an employee’s working career.</a:t>
            </a:r>
          </a:p>
          <a:p>
            <a:r>
              <a:rPr lang="en-US" dirty="0"/>
              <a:t>However, gains or losses can create volatility in the cost pattern.  </a:t>
            </a:r>
          </a:p>
          <a:p>
            <a:r>
              <a:rPr lang="en-US" dirty="0"/>
              <a:t>Investment returns represent one of the main sources of actuarial gains and losses .  </a:t>
            </a:r>
          </a:p>
          <a:p>
            <a:r>
              <a:rPr lang="en-US" dirty="0"/>
              <a:t>In order to reduce volatility, most sponsors use actuarial smoothing techniques to value plan assets (as opposed to recognizing gains/losses on an annual basis) – this is called actuarial valuation</a:t>
            </a:r>
          </a:p>
        </p:txBody>
      </p:sp>
    </p:spTree>
    <p:extLst>
      <p:ext uri="{BB962C8B-B14F-4D97-AF65-F5344CB8AC3E}">
        <p14:creationId xmlns:p14="http://schemas.microsoft.com/office/powerpoint/2010/main" val="296779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http://ritholtz.com/wp-content/uploads/2013/07/s-and-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69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2016 Facts: UN Pension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/>
              <a:t>23				member organizations participate</a:t>
            </a:r>
          </a:p>
          <a:p>
            <a:r>
              <a:rPr lang="en-US" dirty="0"/>
              <a:t>128,262 	participants (126,892 in 2015)</a:t>
            </a:r>
          </a:p>
          <a:p>
            <a:r>
              <a:rPr lang="en-US" dirty="0"/>
              <a:t>74,778		beneficiaries (71,474 in 2015)</a:t>
            </a:r>
          </a:p>
          <a:p>
            <a:r>
              <a:rPr lang="en-US" dirty="0"/>
              <a:t>$54.74B	total assets ($52.45 B in 2015)</a:t>
            </a:r>
          </a:p>
          <a:p>
            <a:r>
              <a:rPr lang="en-US" dirty="0"/>
              <a:t>$2.59B	total </a:t>
            </a:r>
            <a:r>
              <a:rPr lang="en-US"/>
              <a:t>liabilities </a:t>
            </a:r>
          </a:p>
          <a:p>
            <a:r>
              <a:rPr lang="en-US"/>
              <a:t>$</a:t>
            </a:r>
            <a:r>
              <a:rPr lang="en-US" dirty="0"/>
              <a:t>54.49B	net assets available for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94269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UN Joint Staff Pension Fund, “Financial Report and Audited Financial Statements for the year ended 12/31/16  and Report of the Board of Auditors” p.12</a:t>
            </a:r>
          </a:p>
        </p:txBody>
      </p:sp>
    </p:spTree>
    <p:extLst>
      <p:ext uri="{BB962C8B-B14F-4D97-AF65-F5344CB8AC3E}">
        <p14:creationId xmlns:p14="http://schemas.microsoft.com/office/powerpoint/2010/main" val="276219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Retirement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Normal Retirement Age</a:t>
            </a:r>
          </a:p>
          <a:p>
            <a:pPr lvl="1"/>
            <a:r>
              <a:rPr lang="en-US" dirty="0"/>
              <a:t>Age 65 for an employee hired after Jan 1, 2014</a:t>
            </a:r>
          </a:p>
          <a:p>
            <a:pPr lvl="1"/>
            <a:r>
              <a:rPr lang="en-US" dirty="0"/>
              <a:t>Age 62 for an employee hired after Jan 1, 1990 and before Jan 1, 2014</a:t>
            </a:r>
          </a:p>
          <a:p>
            <a:pPr lvl="1"/>
            <a:r>
              <a:rPr lang="en-US" dirty="0"/>
              <a:t>Age 60 for employees hired before January 1, 1990</a:t>
            </a:r>
          </a:p>
          <a:p>
            <a:r>
              <a:rPr lang="en-US" dirty="0"/>
              <a:t>Benefit is payable when separation is the normal retirement age and whose contributory service is 5 years or more</a:t>
            </a:r>
          </a:p>
          <a:p>
            <a:r>
              <a:rPr lang="en-US" dirty="0"/>
              <a:t>The benefit:</a:t>
            </a:r>
          </a:p>
          <a:p>
            <a:pPr lvl="1"/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5 years of service, by 1.5% of the final average remuneration (FAR)</a:t>
            </a:r>
          </a:p>
          <a:p>
            <a:pPr lvl="1"/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5 years of service, by 1.75% of the FAR</a:t>
            </a:r>
          </a:p>
          <a:p>
            <a:pPr lvl="1"/>
            <a:r>
              <a:rPr lang="en-US" dirty="0"/>
              <a:t>Next 25 years of service, by 2% of the FAR</a:t>
            </a:r>
          </a:p>
          <a:p>
            <a:pPr lvl="1"/>
            <a:r>
              <a:rPr lang="en-US" dirty="0"/>
              <a:t>Years </a:t>
            </a:r>
            <a:r>
              <a:rPr lang="en-US" u="sng" dirty="0"/>
              <a:t>in excess of 35 </a:t>
            </a:r>
            <a:r>
              <a:rPr lang="en-US" dirty="0"/>
              <a:t>and performed after 1 July 1995, by 1 percent of the FAR, up to a maximum total accumulation rate of 70% of FAR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/>
              <a:t>Note: The </a:t>
            </a:r>
            <a:r>
              <a:rPr lang="en-US" sz="2600" u="sng" dirty="0"/>
              <a:t>benefit</a:t>
            </a:r>
            <a:r>
              <a:rPr lang="en-US" sz="2600" dirty="0"/>
              <a:t> for service prior to Jan 1, 1983 is 2% x FAR for the 1</a:t>
            </a:r>
            <a:r>
              <a:rPr lang="en-US" sz="2600" baseline="30000" dirty="0"/>
              <a:t>st</a:t>
            </a:r>
            <a:r>
              <a:rPr lang="en-US" sz="2600" dirty="0"/>
              <a:t> 30 years, then 1% for the next 5 years maximum.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32212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i="1" dirty="0"/>
              <a:t>Regulations, Rules and Pension Adjustment System of the United Nations Joint Staff Pension Fund (1/1/2015), p. 12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20DB7D-869C-4BC1-AA42-059DD0144D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UN Retiree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/>
              <a:t>A UN worker is retiring in 2016 after 25 years of service, with a final average salary of $167,784.87*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*highest three years salary out of the last five years of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2800"/>
              </p:ext>
            </p:extLst>
          </p:nvPr>
        </p:nvGraphicFramePr>
        <p:xfrm>
          <a:off x="1752600" y="3124200"/>
          <a:ext cx="5715000" cy="2647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2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Final Average Salary: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167,784.87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First 5 Years (final</a:t>
                      </a:r>
                      <a:r>
                        <a:rPr lang="en-US" sz="1400" u="none" strike="noStrike" baseline="0" dirty="0">
                          <a:effectLst/>
                        </a:rPr>
                        <a:t> average salary x (0.015x5))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12,583.87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Next 5 Years (final average</a:t>
                      </a:r>
                      <a:r>
                        <a:rPr lang="en-US" sz="1400" u="none" strike="noStrike" baseline="0" dirty="0">
                          <a:effectLst/>
                        </a:rPr>
                        <a:t> salary x (.0175x5))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14,681.18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Remaining 15 Years (final average salary x (.02x15))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50,335.46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8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r>
                        <a:rPr lang="en-US" sz="1400" u="none" strike="noStrike" dirty="0">
                          <a:effectLst/>
                        </a:rPr>
                        <a:t> (sum of first, next and remaining years)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77,600.50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8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Replacement 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46% 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(Final Average Salary/Total Pension)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20DB7D-869C-4BC1-AA42-059DD0144D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2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Funding Equation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		C + I = B + E, Where</a:t>
            </a:r>
          </a:p>
          <a:p>
            <a:pPr marL="0" indent="0">
              <a:buNone/>
            </a:pPr>
            <a:r>
              <a:rPr lang="en-US" sz="4000" dirty="0"/>
              <a:t>C = contributions			   		$2.27 B, ‘16</a:t>
            </a:r>
          </a:p>
          <a:p>
            <a:pPr marL="0" indent="0">
              <a:buNone/>
            </a:pPr>
            <a:r>
              <a:rPr lang="en-US" sz="4000" dirty="0"/>
              <a:t>I =  investment earnings	 	  </a:t>
            </a:r>
            <a:r>
              <a:rPr lang="en-US" sz="4000" u="sng" dirty="0"/>
              <a:t>2.67 B, ‘16</a:t>
            </a:r>
          </a:p>
          <a:p>
            <a:pPr marL="0" indent="0">
              <a:buNone/>
            </a:pPr>
            <a:r>
              <a:rPr lang="en-US" sz="4000" dirty="0"/>
              <a:t>B = benefits</a:t>
            </a:r>
          </a:p>
          <a:p>
            <a:pPr marL="0" indent="0">
              <a:buNone/>
            </a:pPr>
            <a:r>
              <a:rPr lang="en-US" sz="4000" dirty="0"/>
              <a:t>E = plan expenses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Difference				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941455" y="3581400"/>
            <a:ext cx="914400" cy="1219200"/>
          </a:xfrm>
          <a:prstGeom prst="rightBrace">
            <a:avLst>
              <a:gd name="adj1" fmla="val 21464"/>
              <a:gd name="adj2" fmla="val 501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3874655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2.59 B, ’16</a:t>
            </a:r>
          </a:p>
          <a:p>
            <a:endParaRPr lang="en-US" sz="4000" u="sng" dirty="0"/>
          </a:p>
          <a:p>
            <a:endParaRPr lang="en-US" sz="2400" u="sng" dirty="0"/>
          </a:p>
          <a:p>
            <a:r>
              <a:rPr lang="en-US" sz="4000" dirty="0"/>
              <a:t>2.35 B, ‘16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16970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UN Joint Staff Pension Fund, “Financial Report and Audited Financial Statements for the year ended 12/31/16  and Report of the Board of Auditors” p.14</a:t>
            </a:r>
          </a:p>
        </p:txBody>
      </p:sp>
    </p:spTree>
    <p:extLst>
      <p:ext uri="{BB962C8B-B14F-4D97-AF65-F5344CB8AC3E}">
        <p14:creationId xmlns:p14="http://schemas.microsoft.com/office/powerpoint/2010/main" val="6391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Actuarial Costing</a:t>
            </a:r>
            <a:br>
              <a:rPr lang="en-US" dirty="0"/>
            </a:br>
            <a:r>
              <a:rPr lang="en-US" sz="2700" dirty="0"/>
              <a:t>(How to fund the promised benefit)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basis of funding a pension plan is the concept of actuarial present value</a:t>
            </a:r>
          </a:p>
          <a:p>
            <a:r>
              <a:rPr lang="en-US" dirty="0"/>
              <a:t>It’s a way of determining how much money to put aside during working years to pay for a benefit in the future.</a:t>
            </a:r>
          </a:p>
          <a:p>
            <a:r>
              <a:rPr lang="en-US" dirty="0"/>
              <a:t>Two of the variables for these calculations are:</a:t>
            </a:r>
          </a:p>
          <a:p>
            <a:pPr lvl="1"/>
            <a:r>
              <a:rPr lang="en-US" dirty="0"/>
              <a:t>Probability that a worker will attain retirement age,  (which considers turnover, disability and death) and </a:t>
            </a:r>
          </a:p>
          <a:p>
            <a:pPr lvl="1"/>
            <a:r>
              <a:rPr lang="en-US" dirty="0"/>
              <a:t>Assumed rate of growth of investment earnings over time      </a:t>
            </a:r>
          </a:p>
        </p:txBody>
      </p:sp>
    </p:spTree>
    <p:extLst>
      <p:ext uri="{BB962C8B-B14F-4D97-AF65-F5344CB8AC3E}">
        <p14:creationId xmlns:p14="http://schemas.microsoft.com/office/powerpoint/2010/main" val="150137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Actuarial Costing, </a:t>
            </a:r>
            <a:r>
              <a:rPr lang="en-US" i="1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plan’s total expected cost consists of a series of contingent future events under which benefits will be paid in specified amounts</a:t>
            </a:r>
          </a:p>
          <a:p>
            <a:r>
              <a:rPr lang="en-US" u="sng" dirty="0"/>
              <a:t>Simple</a:t>
            </a:r>
            <a:r>
              <a:rPr lang="en-US" dirty="0"/>
              <a:t> illustration of how actuarial costing works:</a:t>
            </a:r>
          </a:p>
          <a:p>
            <a:pPr lvl="1"/>
            <a:r>
              <a:rPr lang="en-US" dirty="0"/>
              <a:t>A benefit of $13,500 might be paid to a participant, currently age 25, if he or she continues to work for the employer until age 65.</a:t>
            </a:r>
          </a:p>
          <a:p>
            <a:pPr lvl="1"/>
            <a:r>
              <a:rPr lang="en-US" dirty="0"/>
              <a:t> A separate benefit of $6,000 is payable to any participant who terminates employment at 40 and applies for a benefit at age 65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8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Actuarial Costing, </a:t>
            </a:r>
            <a:r>
              <a:rPr lang="en-US" i="1" dirty="0"/>
              <a:t>cont.</a:t>
            </a:r>
            <a:br>
              <a:rPr lang="en-US" i="1" dirty="0"/>
            </a:br>
            <a:r>
              <a:rPr lang="en-US" sz="3600" dirty="0"/>
              <a:t>(A simple illustration)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Assume there are 100 newly hired participants in a plan and each is 25 years old.</a:t>
            </a:r>
          </a:p>
          <a:p>
            <a:r>
              <a:rPr lang="en-US" dirty="0"/>
              <a:t>The plan’s benefits: $6,000 (at age 65) for leaving at age 40 and $13,500 for leaving at age 65</a:t>
            </a:r>
          </a:p>
          <a:p>
            <a:r>
              <a:rPr lang="en-US" dirty="0"/>
              <a:t>Actuary estimates that 10 employees will leave at age 40, and remaining 90 will stay to age 65</a:t>
            </a:r>
          </a:p>
          <a:p>
            <a:r>
              <a:rPr lang="en-US" dirty="0"/>
              <a:t>Actuary also estimates that of 10 job leavers, 8 will survive to age 65; of the remaining 90 employees, 85 will survive to age 65   </a:t>
            </a:r>
          </a:p>
        </p:txBody>
      </p:sp>
    </p:spTree>
    <p:extLst>
      <p:ext uri="{BB962C8B-B14F-4D97-AF65-F5344CB8AC3E}">
        <p14:creationId xmlns:p14="http://schemas.microsoft.com/office/powerpoint/2010/main" val="159524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Actuarial Costing,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these factors, the total benefits the plan is expected to pay can be determined as follows:</a:t>
            </a:r>
          </a:p>
          <a:p>
            <a:pPr lvl="1"/>
            <a:r>
              <a:rPr lang="en-US" dirty="0"/>
              <a:t>8 participants will work to age 40 and survive to age 65 &amp; receive a benefit of 8 X $6,000 = $48,000, due in 40 years.</a:t>
            </a:r>
          </a:p>
          <a:p>
            <a:pPr lvl="1"/>
            <a:r>
              <a:rPr lang="en-US" dirty="0"/>
              <a:t>85 participants work to age 65 and collect a benefit of 85 X $13,500 = $1,147,500, due </a:t>
            </a:r>
            <a:r>
              <a:rPr lang="en-US"/>
              <a:t>in 40 years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9673"/>
      </p:ext>
    </p:extLst>
  </p:cSld>
  <p:clrMapOvr>
    <a:masterClrMapping/>
  </p:clrMapOvr>
</p:sld>
</file>

<file path=ppt/theme/theme1.xml><?xml version="1.0" encoding="utf-8"?>
<a:theme xmlns:a="http://schemas.openxmlformats.org/drawingml/2006/main" name="NationalPresentation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NationalPresentation2017</Template>
  <TotalTime>17</TotalTime>
  <Words>1225</Words>
  <Application>Microsoft Office PowerPoint</Application>
  <PresentationFormat>On-screen Show (4:3)</PresentationFormat>
  <Paragraphs>128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Frutiger LT Std 55 Roman</vt:lpstr>
      <vt:lpstr>Frutiger LT Std 57 Cn</vt:lpstr>
      <vt:lpstr>Frutiger LT Std 65 Bold</vt:lpstr>
      <vt:lpstr>ＭＳ Ｐゴシック</vt:lpstr>
      <vt:lpstr>Arial</vt:lpstr>
      <vt:lpstr>Calibri</vt:lpstr>
      <vt:lpstr>NationalPresentation2017</vt:lpstr>
      <vt:lpstr>PowerPoint Presentation</vt:lpstr>
      <vt:lpstr>Key 2016 Facts: UN Pension Plan</vt:lpstr>
      <vt:lpstr>Normal Retirement Benefit</vt:lpstr>
      <vt:lpstr>Example of a UN Retiree</vt:lpstr>
      <vt:lpstr>Basic Funding Equation </vt:lpstr>
      <vt:lpstr>Actuarial Costing (How to fund the promised benefit) </vt:lpstr>
      <vt:lpstr>Actuarial Costing, cont.</vt:lpstr>
      <vt:lpstr>Actuarial Costing, cont. (A simple illustration)</vt:lpstr>
      <vt:lpstr>Actuarial Costing, cont.</vt:lpstr>
      <vt:lpstr>Actuarial Cost Timeline</vt:lpstr>
      <vt:lpstr>Actuarial Costing cont.</vt:lpstr>
      <vt:lpstr>PowerPoint Presentation</vt:lpstr>
      <vt:lpstr>Other Actuarial Assumptions </vt:lpstr>
      <vt:lpstr>Actuarial Cost Methods </vt:lpstr>
      <vt:lpstr>Actuarial funding Methods cont.</vt:lpstr>
      <vt:lpstr>Accounting for Actuarial Gains/Losses</vt:lpstr>
      <vt:lpstr>Actuarial Cost Methods cont.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Steele, Research &amp; Strategic Initiatives</dc:creator>
  <cp:lastModifiedBy>Emir Husic</cp:lastModifiedBy>
  <cp:revision>5</cp:revision>
  <cp:lastPrinted>2017-11-14T20:21:04Z</cp:lastPrinted>
  <dcterms:created xsi:type="dcterms:W3CDTF">2017-11-14T16:53:25Z</dcterms:created>
  <dcterms:modified xsi:type="dcterms:W3CDTF">2017-11-15T20:13:08Z</dcterms:modified>
</cp:coreProperties>
</file>